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13"/>
  </p:notesMasterIdLst>
  <p:sldIdLst>
    <p:sldId id="256" r:id="rId2"/>
    <p:sldId id="257" r:id="rId3"/>
    <p:sldId id="272" r:id="rId4"/>
    <p:sldId id="258" r:id="rId5"/>
    <p:sldId id="273" r:id="rId6"/>
    <p:sldId id="274" r:id="rId7"/>
    <p:sldId id="275" r:id="rId8"/>
    <p:sldId id="276" r:id="rId9"/>
    <p:sldId id="271" r:id="rId10"/>
    <p:sldId id="270" r:id="rId11"/>
    <p:sldId id="277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C686AA3-5A74-0140-8E59-8E101557414D}">
          <p14:sldIdLst>
            <p14:sldId id="256"/>
            <p14:sldId id="257"/>
            <p14:sldId id="272"/>
            <p14:sldId id="258"/>
            <p14:sldId id="273"/>
            <p14:sldId id="274"/>
            <p14:sldId id="275"/>
            <p14:sldId id="276"/>
            <p14:sldId id="271"/>
            <p14:sldId id="270"/>
            <p14:sldId id="27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888"/>
    <p:restoredTop sz="94651"/>
  </p:normalViewPr>
  <p:slideViewPr>
    <p:cSldViewPr snapToGrid="0" snapToObjects="1">
      <p:cViewPr>
        <p:scale>
          <a:sx n="128" d="100"/>
          <a:sy n="128" d="100"/>
        </p:scale>
        <p:origin x="1000" y="6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E34C04-3A1B-404B-9920-6C6420EC2C72}" type="datetimeFigureOut">
              <a:rPr lang="en-US" smtClean="0"/>
              <a:t>10/9/19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B5CBD1-7F15-F94F-A4B6-B13E929B2A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9384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B5CBD1-7F15-F94F-A4B6-B13E929B2A1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8317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B5CBD1-7F15-F94F-A4B6-B13E929B2A1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6371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57D5EF7D-B070-2F4B-85F2-8F58DE2B3423}" type="datetimeFigureOut">
              <a:rPr lang="en-US" smtClean="0"/>
              <a:t>10/9/19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255EC76F-E500-164C-85FB-5C279C3EAF9B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29147776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5EF7D-B070-2F4B-85F2-8F58DE2B3423}" type="datetimeFigureOut">
              <a:rPr lang="en-US" smtClean="0"/>
              <a:t>10/9/19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EC76F-E500-164C-85FB-5C279C3EAF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6681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5EF7D-B070-2F4B-85F2-8F58DE2B3423}" type="datetimeFigureOut">
              <a:rPr lang="en-US" smtClean="0"/>
              <a:t>10/9/19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EC76F-E500-164C-85FB-5C279C3EAF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1175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5EF7D-B070-2F4B-85F2-8F58DE2B3423}" type="datetimeFigureOut">
              <a:rPr lang="en-US" smtClean="0"/>
              <a:t>10/9/19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EC76F-E500-164C-85FB-5C279C3EAF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9851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7D5EF7D-B070-2F4B-85F2-8F58DE2B3423}" type="datetimeFigureOut">
              <a:rPr lang="en-US" smtClean="0"/>
              <a:t>10/9/19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55EC76F-E500-164C-85FB-5C279C3EAF9B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23398137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5EF7D-B070-2F4B-85F2-8F58DE2B3423}" type="datetimeFigureOut">
              <a:rPr lang="en-US" smtClean="0"/>
              <a:t>10/9/19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EC76F-E500-164C-85FB-5C279C3EAF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5952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5EF7D-B070-2F4B-85F2-8F58DE2B3423}" type="datetimeFigureOut">
              <a:rPr lang="en-US" smtClean="0"/>
              <a:t>10/9/19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EC76F-E500-164C-85FB-5C279C3EAF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5739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5EF7D-B070-2F4B-85F2-8F58DE2B3423}" type="datetimeFigureOut">
              <a:rPr lang="en-US" smtClean="0"/>
              <a:t>10/9/19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EC76F-E500-164C-85FB-5C279C3EAF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0251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5EF7D-B070-2F4B-85F2-8F58DE2B3423}" type="datetimeFigureOut">
              <a:rPr lang="en-US" smtClean="0"/>
              <a:t>10/9/19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EC76F-E500-164C-85FB-5C279C3EAF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5611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7D5EF7D-B070-2F4B-85F2-8F58DE2B3423}" type="datetimeFigureOut">
              <a:rPr lang="en-US" smtClean="0"/>
              <a:t>10/9/19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55EC76F-E500-164C-85FB-5C279C3EAF9B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0198772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7D5EF7D-B070-2F4B-85F2-8F58DE2B3423}" type="datetimeFigureOut">
              <a:rPr lang="en-US" smtClean="0"/>
              <a:t>10/9/19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55EC76F-E500-164C-85FB-5C279C3EAF9B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089135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57D5EF7D-B070-2F4B-85F2-8F58DE2B3423}" type="datetimeFigureOut">
              <a:rPr lang="en-US" smtClean="0"/>
              <a:t>10/9/19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255EC76F-E500-164C-85FB-5C279C3EAF9B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5590447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devkosal" TargetMode="External"/><Relationship Id="rId2" Type="http://schemas.openxmlformats.org/officeDocument/2006/relationships/hyperlink" Target="https://www.fast.ai/2019/07/08/fastai-nlp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bmc.com/blogs/nlu-vs-nlp-natural-language-understanding-processing/" TargetMode="External"/><Relationship Id="rId4" Type="http://schemas.openxmlformats.org/officeDocument/2006/relationships/hyperlink" Target="https://jalammar.github.io/visualizing-neural-machine-translation-mechanics-of-seq2seq-models-with-attention/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linkedin.com/in/dev-sharma1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hyperlink" Target="https://medium.com/@devkosal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tiff"/><Relationship Id="rId5" Type="http://schemas.openxmlformats.org/officeDocument/2006/relationships/image" Target="../media/image3.png"/><Relationship Id="rId4" Type="http://schemas.openxmlformats.org/officeDocument/2006/relationships/image" Target="../media/image2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emo.allennlp.org/named-entity-recognition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pragnakalp.com/demos/BERT-NLP-QnA-Demo" TargetMode="External"/><Relationship Id="rId5" Type="http://schemas.openxmlformats.org/officeDocument/2006/relationships/hyperlink" Target="https://talktotransformer.com/" TargetMode="External"/><Relationship Id="rId4" Type="http://schemas.openxmlformats.org/officeDocument/2006/relationships/hyperlink" Target="http://www.infogistics.com/posdemo.htm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ABA7F3F-D56F-4C06-84AC-03FC83B064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15374B5-D7C8-4AA9-BE65-DB7A0CA9B4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C73A7452-ED0F-4903-A620-8D103E556C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F6A3F6CE-D581-4C37-8822-4F4A68325E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98F21B6-E36F-2D4A-8D92-8DF955B11A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>
            <a:normAutofit fontScale="90000"/>
          </a:bodyPr>
          <a:lstStyle/>
          <a:p>
            <a:r>
              <a:rPr lang="en-US" dirty="0"/>
              <a:t>INTRO to natural language processing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60FEC5-96C4-8A41-B258-3E21AB8654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/>
          <a:p>
            <a:r>
              <a:rPr lang="en-US" dirty="0"/>
              <a:t>10/2019</a:t>
            </a:r>
          </a:p>
          <a:p>
            <a:r>
              <a:rPr lang="en-US" dirty="0"/>
              <a:t>Analytics Consulting Group</a:t>
            </a:r>
          </a:p>
        </p:txBody>
      </p:sp>
    </p:spTree>
    <p:extLst>
      <p:ext uri="{BB962C8B-B14F-4D97-AF65-F5344CB8AC3E}">
        <p14:creationId xmlns:p14="http://schemas.microsoft.com/office/powerpoint/2010/main" val="2828107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F3CF4-B6C6-804F-BC3C-75A557FEDB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91E90C-F41C-FB4E-A307-DD6061518B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810986"/>
            <a:ext cx="9933709" cy="4126675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b="1" i="1" dirty="0"/>
              <a:t>Courses</a:t>
            </a:r>
          </a:p>
          <a:p>
            <a:r>
              <a:rPr lang="en-US" dirty="0" err="1"/>
              <a:t>Fast.ai</a:t>
            </a:r>
            <a:r>
              <a:rPr lang="en-US" dirty="0"/>
              <a:t> - Code-First Introduction to NLP</a:t>
            </a:r>
          </a:p>
          <a:p>
            <a:pPr lvl="1"/>
            <a:r>
              <a:rPr lang="en-US" dirty="0">
                <a:hlinkClick r:id="rId2"/>
              </a:rPr>
              <a:t>https://www.fast.ai/2019/07/08/fastai-nlp/</a:t>
            </a:r>
            <a:endParaRPr lang="en-US" dirty="0"/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b="1" i="1" dirty="0"/>
              <a:t>Articles</a:t>
            </a:r>
          </a:p>
          <a:p>
            <a:r>
              <a:rPr lang="en-US" dirty="0"/>
              <a:t>My work with Google’s BERT:</a:t>
            </a:r>
          </a:p>
          <a:p>
            <a:pPr lvl="1"/>
            <a:r>
              <a:rPr lang="en-US" dirty="0">
                <a:hlinkClick r:id="rId3"/>
              </a:rPr>
              <a:t>https://medium.com/@devkosal</a:t>
            </a:r>
            <a:endParaRPr lang="en-US" dirty="0"/>
          </a:p>
          <a:p>
            <a:r>
              <a:rPr lang="en-US" dirty="0"/>
              <a:t>Attention</a:t>
            </a:r>
            <a:endParaRPr lang="en-US" dirty="0">
              <a:hlinkClick r:id="rId4"/>
            </a:endParaRPr>
          </a:p>
          <a:p>
            <a:pPr lvl="1"/>
            <a:r>
              <a:rPr lang="en-US" dirty="0">
                <a:hlinkClick r:id="rId4"/>
              </a:rPr>
              <a:t>https://jalammar.github.io/visualizing-neural-machine-translation-mechanics-of-seq2seq-models-with-attention/</a:t>
            </a:r>
            <a:endParaRPr lang="en-US" dirty="0"/>
          </a:p>
          <a:p>
            <a:r>
              <a:rPr lang="en-US" dirty="0"/>
              <a:t>NLP vs. NLU</a:t>
            </a:r>
          </a:p>
          <a:p>
            <a:pPr lvl="1"/>
            <a:r>
              <a:rPr lang="en-US" dirty="0">
                <a:hlinkClick r:id="rId5"/>
              </a:rPr>
              <a:t>https://www.bmc.com/blogs/nlu-vs-nlp-natural-language-understanding-processing/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18789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0186D-2673-4948-BAC4-782AE4E64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 &amp; 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C4DEBF-8F2C-2143-BBB0-DA8EF91A3E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Connect with me on LinkedIn with any follow-up Questions:</a:t>
            </a:r>
            <a:endParaRPr lang="en-US" sz="2800" dirty="0">
              <a:solidFill>
                <a:srgbClr val="92D050"/>
              </a:solidFill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lvl="1"/>
            <a:r>
              <a:rPr lang="en-US" sz="2800" dirty="0">
                <a:solidFill>
                  <a:srgbClr val="92D05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https://www.linkedin.com/in/dev-sharma1/</a:t>
            </a:r>
          </a:p>
          <a:p>
            <a:pPr marL="0" indent="0">
              <a:buNone/>
            </a:pPr>
            <a:br>
              <a:rPr lang="en-US" sz="2800" dirty="0">
                <a:solidFill>
                  <a:srgbClr val="92D05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</a:br>
            <a:endParaRPr lang="en-US" sz="2800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7517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3638F2F-4688-4030-B1CC-802724443B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6">
            <a:extLst>
              <a:ext uri="{FF2B5EF4-FFF2-40B4-BE49-F238E27FC236}">
                <a16:creationId xmlns:a16="http://schemas.microsoft.com/office/drawing/2014/main" id="{48C811F0-0ED8-4A7B-BFDE-6433C690E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H="1">
            <a:off x="973751" y="303896"/>
            <a:ext cx="1910102" cy="2570671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AC19CEE-435E-4643-849E-5194A57437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6453386"/>
            <a:ext cx="12191998" cy="4046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06BD74-8623-9147-9293-A956EE1CC28B}"/>
              </a:ext>
            </a:extLst>
          </p:cNvPr>
          <p:cNvSpPr txBox="1"/>
          <p:nvPr/>
        </p:nvSpPr>
        <p:spPr>
          <a:xfrm>
            <a:off x="934093" y="899685"/>
            <a:ext cx="10614441" cy="54322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20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800" b="1" dirty="0">
                <a:solidFill>
                  <a:srgbClr val="92D050"/>
                </a:solidFill>
              </a:rPr>
              <a:t>All workshop materials can be found here: </a:t>
            </a:r>
          </a:p>
          <a:p>
            <a:pPr algn="ctr"/>
            <a:r>
              <a:rPr lang="en-US" sz="11500" b="1" dirty="0" err="1">
                <a:solidFill>
                  <a:srgbClr val="92D050"/>
                </a:solidFill>
              </a:rPr>
              <a:t>bit.ly</a:t>
            </a:r>
            <a:r>
              <a:rPr lang="en-US" sz="11500" b="1" dirty="0">
                <a:solidFill>
                  <a:srgbClr val="92D050"/>
                </a:solidFill>
              </a:rPr>
              <a:t>/2ICgMT4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4800" b="1" dirty="0">
              <a:solidFill>
                <a:srgbClr val="92D05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b="1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2000" b="1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3295576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363EA2-5CD0-784D-8477-BB2C6A998C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am I?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607078-44AB-974B-B1AE-79CA25DB77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/>
              <a:t>Dev Sharma</a:t>
            </a:r>
          </a:p>
          <a:p>
            <a:r>
              <a:rPr lang="en-US" i="1" dirty="0"/>
              <a:t>Applied Analytics Student (Fall 2018 Batch)</a:t>
            </a:r>
          </a:p>
          <a:p>
            <a:r>
              <a:rPr lang="en-US" dirty="0"/>
              <a:t>Worked in Boutique Tech. Consulting for four years</a:t>
            </a:r>
          </a:p>
          <a:p>
            <a:r>
              <a:rPr lang="en-US" dirty="0"/>
              <a:t>Interned with Infosys this past summer</a:t>
            </a:r>
          </a:p>
          <a:p>
            <a:r>
              <a:rPr lang="en-US" dirty="0"/>
              <a:t>Focus heavily on </a:t>
            </a:r>
            <a:r>
              <a:rPr lang="en-US" b="1" dirty="0"/>
              <a:t>NLP with Python</a:t>
            </a:r>
          </a:p>
          <a:p>
            <a:r>
              <a:rPr lang="en-US" dirty="0"/>
              <a:t>Contributor for </a:t>
            </a:r>
            <a:r>
              <a:rPr lang="en-US" b="1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Analytics Vidhya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D8D0DF-8246-D24F-8161-D2C4EF0AEE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0763" y="1864101"/>
            <a:ext cx="3458148" cy="34581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5FF6DDC-21F0-CD41-8310-1470E025C2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200" y="5267486"/>
            <a:ext cx="1686148" cy="1485900"/>
          </a:xfrm>
          <a:prstGeom prst="rect">
            <a:avLst/>
          </a:prstGeom>
        </p:spPr>
      </p:pic>
      <p:pic>
        <p:nvPicPr>
          <p:cNvPr id="8" name="Picture 7" descr="A close up of a sign&#13;&#10;&#13;&#10;Description automatically generated">
            <a:extLst>
              <a:ext uri="{FF2B5EF4-FFF2-40B4-BE49-F238E27FC236}">
                <a16:creationId xmlns:a16="http://schemas.microsoft.com/office/drawing/2014/main" id="{65B147EF-E753-0243-B20F-B786355BC1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1583" y="5322249"/>
            <a:ext cx="1110712" cy="111071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B920773-0218-5B40-BD1E-A99FC865A5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68530" y="5414529"/>
            <a:ext cx="2540000" cy="10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5071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typewriter&#13;&#10;&#13;&#10;Description automatically generated">
            <a:extLst>
              <a:ext uri="{FF2B5EF4-FFF2-40B4-BE49-F238E27FC236}">
                <a16:creationId xmlns:a16="http://schemas.microsoft.com/office/drawing/2014/main" id="{E1EE6812-F5B0-4449-B381-F1FA61A1F3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707" r="1" b="1"/>
          <a:stretch/>
        </p:blipFill>
        <p:spPr>
          <a:xfrm>
            <a:off x="-1" y="10"/>
            <a:ext cx="12188652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078F889-8780-48D5-8B9E-DF8B130637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-258" y="0"/>
            <a:ext cx="12192000" cy="6858000"/>
          </a:xfrm>
          <a:prstGeom prst="rect">
            <a:avLst/>
          </a:prstGeom>
          <a:gradFill flip="none" rotWithShape="1">
            <a:gsLst>
              <a:gs pos="20000">
                <a:schemeClr val="tx2">
                  <a:alpha val="70000"/>
                </a:schemeClr>
              </a:gs>
              <a:gs pos="10000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19CB8B-905A-8E4E-AA2C-F728F4087D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3725" y="277483"/>
            <a:ext cx="9601200" cy="14859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Contents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A4CABA2-22A0-44B2-BD92-28FF73FCEA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7DB0A7-74B2-8540-9EDF-14B9D7D2CF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268083"/>
            <a:ext cx="9601200" cy="4599317"/>
          </a:xfrm>
        </p:spPr>
        <p:txBody>
          <a:bodyPr>
            <a:normAutofit fontScale="92500" lnSpcReduction="10000"/>
          </a:bodyPr>
          <a:lstStyle/>
          <a:p>
            <a:r>
              <a:rPr lang="en-US" sz="1800" dirty="0">
                <a:solidFill>
                  <a:schemeClr val="bg2"/>
                </a:solidFill>
              </a:rPr>
              <a:t>What is NLP?</a:t>
            </a:r>
          </a:p>
          <a:p>
            <a:r>
              <a:rPr lang="en-US" sz="1800" dirty="0">
                <a:solidFill>
                  <a:schemeClr val="bg2"/>
                </a:solidFill>
              </a:rPr>
              <a:t>Examples of NLP applications</a:t>
            </a:r>
          </a:p>
          <a:p>
            <a:r>
              <a:rPr lang="en-US" sz="1800" dirty="0">
                <a:solidFill>
                  <a:schemeClr val="bg2"/>
                </a:solidFill>
              </a:rPr>
              <a:t>Types of NLP Tasks</a:t>
            </a:r>
          </a:p>
          <a:p>
            <a:r>
              <a:rPr lang="en-US" sz="1800" dirty="0">
                <a:solidFill>
                  <a:schemeClr val="bg2"/>
                </a:solidFill>
              </a:rPr>
              <a:t>Regular Expressions</a:t>
            </a:r>
          </a:p>
          <a:p>
            <a:r>
              <a:rPr lang="en-US" sz="1800" dirty="0">
                <a:solidFill>
                  <a:schemeClr val="bg2"/>
                </a:solidFill>
              </a:rPr>
              <a:t>Tokenization</a:t>
            </a:r>
          </a:p>
          <a:p>
            <a:r>
              <a:rPr lang="en-US" sz="1800" dirty="0">
                <a:solidFill>
                  <a:schemeClr val="bg2"/>
                </a:solidFill>
              </a:rPr>
              <a:t>Count vs. TFIDF Vectorization</a:t>
            </a:r>
          </a:p>
          <a:p>
            <a:r>
              <a:rPr lang="en-US" sz="1800" dirty="0">
                <a:solidFill>
                  <a:schemeClr val="bg2"/>
                </a:solidFill>
              </a:rPr>
              <a:t>Topic Modelling with PCA and NMF</a:t>
            </a:r>
          </a:p>
          <a:p>
            <a:r>
              <a:rPr lang="en-US" sz="1800" dirty="0">
                <a:solidFill>
                  <a:schemeClr val="bg2"/>
                </a:solidFill>
              </a:rPr>
              <a:t>Naïve Bayes Classifier </a:t>
            </a:r>
          </a:p>
          <a:p>
            <a:r>
              <a:rPr lang="en-US" sz="1800" dirty="0">
                <a:solidFill>
                  <a:schemeClr val="bg2"/>
                </a:solidFill>
              </a:rPr>
              <a:t>Embeddings / Word2Vec Models</a:t>
            </a:r>
          </a:p>
          <a:p>
            <a:r>
              <a:rPr lang="en-US" sz="1800" dirty="0">
                <a:solidFill>
                  <a:schemeClr val="bg2"/>
                </a:solidFill>
              </a:rPr>
              <a:t>Recurrent Neural Networks</a:t>
            </a:r>
          </a:p>
          <a:p>
            <a:r>
              <a:rPr lang="en-US" sz="1800" dirty="0">
                <a:solidFill>
                  <a:schemeClr val="bg2"/>
                </a:solidFill>
              </a:rPr>
              <a:t>Transformers / Transfer Learning</a:t>
            </a:r>
          </a:p>
          <a:p>
            <a:r>
              <a:rPr lang="en-US" sz="1800" dirty="0">
                <a:solidFill>
                  <a:schemeClr val="bg2"/>
                </a:solidFill>
              </a:rPr>
              <a:t>Ethical Implications </a:t>
            </a:r>
          </a:p>
        </p:txBody>
      </p:sp>
    </p:spTree>
    <p:extLst>
      <p:ext uri="{BB962C8B-B14F-4D97-AF65-F5344CB8AC3E}">
        <p14:creationId xmlns:p14="http://schemas.microsoft.com/office/powerpoint/2010/main" val="6991286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91D95-6D14-4D4F-953B-9A99FE260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Natural Language Processing?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9BB7FA-A5BF-0046-951A-A900157EEF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846053"/>
            <a:ext cx="9601200" cy="3581400"/>
          </a:xfrm>
        </p:spPr>
        <p:txBody>
          <a:bodyPr/>
          <a:lstStyle/>
          <a:p>
            <a:r>
              <a:rPr lang="en-US" dirty="0"/>
              <a:t>Helps machines understand human languages, bridging the “language barrier” between machines and humans so to speak</a:t>
            </a:r>
          </a:p>
          <a:p>
            <a:r>
              <a:rPr lang="en-US" dirty="0"/>
              <a:t>This is how we understand the world around us: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9EB323-CCCC-6F47-9706-A1EB25A845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6468" y="3429000"/>
            <a:ext cx="7209085" cy="2378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0818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D78374-4289-C240-B0A4-5F3E4CD13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NLP (continued)?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352B2B-F03E-C949-9776-5AE962841B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is how machines are taught to perceive the data we feed them: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3E20D5-9760-E24E-B4C1-E1A07D6DEB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2064" y="3030764"/>
            <a:ext cx="6458334" cy="2950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5391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FA389A-69EA-7A46-A1E1-136D60B62E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NLP Demo 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41698B-BCD9-0449-9A33-166815097F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Named Entity Recognition</a:t>
            </a:r>
          </a:p>
          <a:p>
            <a:pPr lvl="1"/>
            <a:r>
              <a:rPr lang="en-US" dirty="0">
                <a:hlinkClick r:id="rId3"/>
              </a:rPr>
              <a:t>https://demo.allennlp.org/named-entity-recognition</a:t>
            </a:r>
            <a:endParaRPr lang="en-US" dirty="0"/>
          </a:p>
          <a:p>
            <a:r>
              <a:rPr lang="en-US" dirty="0"/>
              <a:t>Part of Speech Tagging</a:t>
            </a:r>
          </a:p>
          <a:p>
            <a:pPr lvl="1"/>
            <a:r>
              <a:rPr lang="en-US" dirty="0">
                <a:hlinkClick r:id="rId4"/>
              </a:rPr>
              <a:t>http://www.infogistics.com/posdemo.htm</a:t>
            </a:r>
            <a:endParaRPr lang="en-US" dirty="0"/>
          </a:p>
          <a:p>
            <a:r>
              <a:rPr lang="en-US" dirty="0"/>
              <a:t>Text Generation</a:t>
            </a:r>
          </a:p>
          <a:p>
            <a:pPr lvl="1"/>
            <a:r>
              <a:rPr lang="en-US" dirty="0">
                <a:hlinkClick r:id="rId5"/>
              </a:rPr>
              <a:t>https://talktotransformer.com/</a:t>
            </a:r>
            <a:endParaRPr lang="en-US" dirty="0"/>
          </a:p>
          <a:p>
            <a:r>
              <a:rPr lang="en-US" dirty="0"/>
              <a:t>QA</a:t>
            </a:r>
          </a:p>
          <a:p>
            <a:pPr lvl="1"/>
            <a:r>
              <a:rPr lang="en-US" dirty="0">
                <a:hlinkClick r:id="rId6"/>
              </a:rPr>
              <a:t>https://www.pragnakalp.com/demos/BERT-NLP-QnA-Demo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94384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322E8-F67A-A044-8C64-83F5429D4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NLP Tasks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D5E05BE-B26B-FA4C-AFCD-E7B82338DF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141"/>
          <a:stretch/>
        </p:blipFill>
        <p:spPr>
          <a:xfrm>
            <a:off x="1050279" y="1421296"/>
            <a:ext cx="10091442" cy="454218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317256C-8ADA-CA4F-B0BD-3D69A20604D7}"/>
              </a:ext>
            </a:extLst>
          </p:cNvPr>
          <p:cNvSpPr txBox="1"/>
          <p:nvPr/>
        </p:nvSpPr>
        <p:spPr>
          <a:xfrm>
            <a:off x="5488242" y="6329642"/>
            <a:ext cx="6703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- NLP and NLU (U = Understanding) are often used interchangeably</a:t>
            </a:r>
          </a:p>
        </p:txBody>
      </p:sp>
    </p:spTree>
    <p:extLst>
      <p:ext uri="{BB962C8B-B14F-4D97-AF65-F5344CB8AC3E}">
        <p14:creationId xmlns:p14="http://schemas.microsoft.com/office/powerpoint/2010/main" val="39513027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03D35E-DC01-0E4A-8423-AD0579AF4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/>
          <a:p>
            <a:r>
              <a:rPr lang="en-US" dirty="0"/>
              <a:t>Other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609308-A153-C84B-A3B0-FE781305D0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9601200" cy="3581400"/>
          </a:xfrm>
        </p:spPr>
        <p:txBody>
          <a:bodyPr/>
          <a:lstStyle/>
          <a:p>
            <a:r>
              <a:rPr lang="en-US"/>
              <a:t>Rest of the material will be covered along with the workshop Jupyter notebook at </a:t>
            </a:r>
            <a:r>
              <a:rPr lang="en-US" sz="9600" b="1">
                <a:solidFill>
                  <a:srgbClr val="92D050"/>
                </a:solidFill>
              </a:rPr>
              <a:t>bit.ly/2ICgMT4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6119619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7007</TotalTime>
  <Words>338</Words>
  <Application>Microsoft Macintosh PowerPoint</Application>
  <PresentationFormat>Widescreen</PresentationFormat>
  <Paragraphs>64</Paragraphs>
  <Slides>11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Franklin Gothic Book</vt:lpstr>
      <vt:lpstr>Crop</vt:lpstr>
      <vt:lpstr>INTRO to natural language processing</vt:lpstr>
      <vt:lpstr>PowerPoint Presentation</vt:lpstr>
      <vt:lpstr>Who am I?</vt:lpstr>
      <vt:lpstr>Contents</vt:lpstr>
      <vt:lpstr>What is Natural Language Processing?</vt:lpstr>
      <vt:lpstr>What is NLP (continued)?</vt:lpstr>
      <vt:lpstr>Examples of NLP Demo Applications</vt:lpstr>
      <vt:lpstr>Types of NLP Tasks</vt:lpstr>
      <vt:lpstr>Other</vt:lpstr>
      <vt:lpstr>Resources</vt:lpstr>
      <vt:lpstr>Q &amp; 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 to natural language processing</dc:title>
  <dc:creator>Dev Sharma</dc:creator>
  <cp:lastModifiedBy>Dev Sharma</cp:lastModifiedBy>
  <cp:revision>11</cp:revision>
  <dcterms:created xsi:type="dcterms:W3CDTF">2019-10-09T19:02:49Z</dcterms:created>
  <dcterms:modified xsi:type="dcterms:W3CDTF">2019-10-14T16:08:59Z</dcterms:modified>
</cp:coreProperties>
</file>